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4630400" cy="8229600"/>
  <p:notesSz cx="8229600" cy="14630400"/>
  <p:embeddedFontLst>
    <p:embeddedFont>
      <p:font typeface="Dela Gothic One" pitchFamily="2" charset="-128"/>
      <p:regular r:id="rId19"/>
    </p:embeddedFon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DM Sans" pitchFamily="2" charset="77"/>
      <p:regular r:id="rId24"/>
    </p:embeddedFont>
  </p:embeddedFontLst>
  <p:defaultTextStyle>
    <a:defPPr>
      <a:defRPr lang="en-BY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03"/>
    <p:restoredTop sz="94610"/>
  </p:normalViewPr>
  <p:slideViewPr>
    <p:cSldViewPr snapToGrid="0" snapToObjects="1">
      <p:cViewPr varScale="1">
        <p:scale>
          <a:sx n="90" d="100"/>
          <a:sy n="90" d="100"/>
        </p:scale>
        <p:origin x="240" y="5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640960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hyperlink" Target="https://debezium.io/documentation/reference/stable/configuration/signalling.html#sending-signals-to-a-debezium-connector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Relationship Id="rId6" Type="http://schemas.openxmlformats.org/officeDocument/2006/relationships/hyperlink" Target="https://debezium.io/documentation/reference/stable/connectors/postgresql.html#postgresql-ad-hoc-snapshots" TargetMode="External"/><Relationship Id="rId5" Type="http://schemas.openxmlformats.org/officeDocument/2006/relationships/hyperlink" Target="https://debezium.io/blog/2021/10/07/incremental-snapshots/" TargetMode="External"/><Relationship Id="rId4" Type="http://schemas.openxmlformats.org/officeDocument/2006/relationships/hyperlink" Target="https://debezium.io/documentation/reference/3.0/" TargetMode="Externa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zh-efimenko.github.io/demo-debezium/" TargetMode="External"/><Relationship Id="rId3" Type="http://schemas.openxmlformats.org/officeDocument/2006/relationships/image" Target="../media/image36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Relationship Id="rId6" Type="http://schemas.openxmlformats.org/officeDocument/2006/relationships/hyperlink" Target="https://www.linkedin.com/in/yauheni-efimenko/" TargetMode="External"/><Relationship Id="rId5" Type="http://schemas.openxmlformats.org/officeDocument/2006/relationships/image" Target="../media/image37.png"/><Relationship Id="rId4" Type="http://schemas.openxmlformats.org/officeDocument/2006/relationships/hyperlink" Target="https://t.me/yauheni_yefimenka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1610201"/>
            <a:ext cx="7627382" cy="29507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700"/>
              </a:lnSpc>
              <a:buNone/>
            </a:pPr>
            <a:r>
              <a:rPr lang="en-US" sz="61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Debezium: Окно в Асинхронный Мир Данных</a:t>
            </a:r>
            <a:endParaRPr lang="en-US" sz="6150" dirty="0"/>
          </a:p>
        </p:txBody>
      </p:sp>
      <p:sp>
        <p:nvSpPr>
          <p:cNvPr id="4" name="Text 1"/>
          <p:cNvSpPr/>
          <p:nvPr/>
        </p:nvSpPr>
        <p:spPr>
          <a:xfrm>
            <a:off x="758309" y="4885849"/>
            <a:ext cx="7627382" cy="1733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400"/>
              </a:lnSpc>
              <a:buNone/>
            </a:pPr>
            <a:r>
              <a:rPr lang="en-US" sz="21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Знакомство с инструментом Debezium, который позволяет обрабатывать изменения данных в режиме реального времени, открывая новые возможности для асинхронной архитектуры приложений.</a:t>
            </a:r>
            <a:endParaRPr lang="en-US" sz="21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267182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Snapshots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58309" y="2656880"/>
            <a:ext cx="487442" cy="487442"/>
          </a:xfrm>
          <a:prstGeom prst="roundRect">
            <a:avLst>
              <a:gd name="adj" fmla="val 18669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901422" y="2729508"/>
            <a:ext cx="201097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1</a:t>
            </a:r>
            <a:endParaRPr lang="en-US" sz="2650" dirty="0"/>
          </a:p>
        </p:txBody>
      </p:sp>
      <p:sp>
        <p:nvSpPr>
          <p:cNvPr id="5" name="Text 3"/>
          <p:cNvSpPr/>
          <p:nvPr/>
        </p:nvSpPr>
        <p:spPr>
          <a:xfrm>
            <a:off x="1462326" y="2656880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always</a:t>
            </a:r>
            <a:endParaRPr lang="en-US" sz="2200" dirty="0"/>
          </a:p>
        </p:txBody>
      </p:sp>
      <p:sp>
        <p:nvSpPr>
          <p:cNvPr id="6" name="Shape 4"/>
          <p:cNvSpPr/>
          <p:nvPr/>
        </p:nvSpPr>
        <p:spPr>
          <a:xfrm>
            <a:off x="7423547" y="2656880"/>
            <a:ext cx="487442" cy="487442"/>
          </a:xfrm>
          <a:prstGeom prst="roundRect">
            <a:avLst>
              <a:gd name="adj" fmla="val 18669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7524393" y="2729508"/>
            <a:ext cx="285631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2</a:t>
            </a:r>
            <a:endParaRPr lang="en-US" sz="2650" dirty="0"/>
          </a:p>
        </p:txBody>
      </p:sp>
      <p:sp>
        <p:nvSpPr>
          <p:cNvPr id="8" name="Text 6"/>
          <p:cNvSpPr/>
          <p:nvPr/>
        </p:nvSpPr>
        <p:spPr>
          <a:xfrm>
            <a:off x="8127563" y="2656880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initial</a:t>
            </a:r>
            <a:endParaRPr lang="en-US" sz="2200" dirty="0"/>
          </a:p>
        </p:txBody>
      </p:sp>
      <p:sp>
        <p:nvSpPr>
          <p:cNvPr id="9" name="Shape 7"/>
          <p:cNvSpPr/>
          <p:nvPr/>
        </p:nvSpPr>
        <p:spPr>
          <a:xfrm>
            <a:off x="758309" y="3848338"/>
            <a:ext cx="487442" cy="487442"/>
          </a:xfrm>
          <a:prstGeom prst="roundRect">
            <a:avLst>
              <a:gd name="adj" fmla="val 18669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851297" y="3920966"/>
            <a:ext cx="301347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3</a:t>
            </a:r>
            <a:endParaRPr lang="en-US" sz="2650" dirty="0"/>
          </a:p>
        </p:txBody>
      </p:sp>
      <p:sp>
        <p:nvSpPr>
          <p:cNvPr id="11" name="Text 9"/>
          <p:cNvSpPr/>
          <p:nvPr/>
        </p:nvSpPr>
        <p:spPr>
          <a:xfrm>
            <a:off x="1462326" y="3848338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initial_only</a:t>
            </a:r>
            <a:endParaRPr lang="en-US" sz="2200" dirty="0"/>
          </a:p>
        </p:txBody>
      </p:sp>
      <p:sp>
        <p:nvSpPr>
          <p:cNvPr id="12" name="Shape 10"/>
          <p:cNvSpPr/>
          <p:nvPr/>
        </p:nvSpPr>
        <p:spPr>
          <a:xfrm>
            <a:off x="7423547" y="3848338"/>
            <a:ext cx="487442" cy="487442"/>
          </a:xfrm>
          <a:prstGeom prst="roundRect">
            <a:avLst>
              <a:gd name="adj" fmla="val 18669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7509272" y="3920966"/>
            <a:ext cx="315992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4</a:t>
            </a:r>
            <a:endParaRPr lang="en-US" sz="2650" dirty="0"/>
          </a:p>
        </p:txBody>
      </p:sp>
      <p:sp>
        <p:nvSpPr>
          <p:cNvPr id="14" name="Text 12"/>
          <p:cNvSpPr/>
          <p:nvPr/>
        </p:nvSpPr>
        <p:spPr>
          <a:xfrm>
            <a:off x="8127563" y="3848338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no_data</a:t>
            </a:r>
            <a:endParaRPr lang="en-US" sz="2200" dirty="0"/>
          </a:p>
        </p:txBody>
      </p:sp>
      <p:sp>
        <p:nvSpPr>
          <p:cNvPr id="15" name="Shape 13"/>
          <p:cNvSpPr/>
          <p:nvPr/>
        </p:nvSpPr>
        <p:spPr>
          <a:xfrm>
            <a:off x="758309" y="5039797"/>
            <a:ext cx="487442" cy="487442"/>
          </a:xfrm>
          <a:prstGeom prst="roundRect">
            <a:avLst>
              <a:gd name="adj" fmla="val 18669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850821" y="5112425"/>
            <a:ext cx="302300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5</a:t>
            </a:r>
            <a:endParaRPr lang="en-US" sz="2650" dirty="0"/>
          </a:p>
        </p:txBody>
      </p:sp>
      <p:sp>
        <p:nvSpPr>
          <p:cNvPr id="17" name="Text 15"/>
          <p:cNvSpPr/>
          <p:nvPr/>
        </p:nvSpPr>
        <p:spPr>
          <a:xfrm>
            <a:off x="1462326" y="5039797"/>
            <a:ext cx="3115747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never(deprecated)</a:t>
            </a:r>
            <a:endParaRPr lang="en-US" sz="2200" dirty="0"/>
          </a:p>
        </p:txBody>
      </p:sp>
      <p:sp>
        <p:nvSpPr>
          <p:cNvPr id="18" name="Shape 16"/>
          <p:cNvSpPr/>
          <p:nvPr/>
        </p:nvSpPr>
        <p:spPr>
          <a:xfrm>
            <a:off x="7423547" y="5039797"/>
            <a:ext cx="487442" cy="487442"/>
          </a:xfrm>
          <a:prstGeom prst="roundRect">
            <a:avLst>
              <a:gd name="adj" fmla="val 18669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9" name="Text 17"/>
          <p:cNvSpPr/>
          <p:nvPr/>
        </p:nvSpPr>
        <p:spPr>
          <a:xfrm>
            <a:off x="7520821" y="5112425"/>
            <a:ext cx="292775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6</a:t>
            </a:r>
            <a:endParaRPr lang="en-US" sz="2650" dirty="0"/>
          </a:p>
        </p:txBody>
      </p:sp>
      <p:sp>
        <p:nvSpPr>
          <p:cNvPr id="20" name="Text 18"/>
          <p:cNvSpPr/>
          <p:nvPr/>
        </p:nvSpPr>
        <p:spPr>
          <a:xfrm>
            <a:off x="8127563" y="503979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when_needed</a:t>
            </a:r>
            <a:endParaRPr lang="en-US" sz="2200" dirty="0"/>
          </a:p>
        </p:txBody>
      </p:sp>
      <p:sp>
        <p:nvSpPr>
          <p:cNvPr id="21" name="Shape 19"/>
          <p:cNvSpPr/>
          <p:nvPr/>
        </p:nvSpPr>
        <p:spPr>
          <a:xfrm>
            <a:off x="758309" y="6231255"/>
            <a:ext cx="487442" cy="487442"/>
          </a:xfrm>
          <a:prstGeom prst="roundRect">
            <a:avLst>
              <a:gd name="adj" fmla="val 18669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22" name="Text 20"/>
          <p:cNvSpPr/>
          <p:nvPr/>
        </p:nvSpPr>
        <p:spPr>
          <a:xfrm>
            <a:off x="869156" y="6303883"/>
            <a:ext cx="265748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7</a:t>
            </a:r>
            <a:endParaRPr lang="en-US" sz="2650" dirty="0"/>
          </a:p>
        </p:txBody>
      </p:sp>
      <p:sp>
        <p:nvSpPr>
          <p:cNvPr id="23" name="Text 21"/>
          <p:cNvSpPr/>
          <p:nvPr/>
        </p:nvSpPr>
        <p:spPr>
          <a:xfrm>
            <a:off x="1462326" y="6231255"/>
            <a:ext cx="3456980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configuration_based</a:t>
            </a:r>
            <a:endParaRPr lang="en-US" sz="2200" dirty="0"/>
          </a:p>
        </p:txBody>
      </p:sp>
      <p:sp>
        <p:nvSpPr>
          <p:cNvPr id="24" name="Shape 22"/>
          <p:cNvSpPr/>
          <p:nvPr/>
        </p:nvSpPr>
        <p:spPr>
          <a:xfrm>
            <a:off x="7423547" y="6231255"/>
            <a:ext cx="487442" cy="487442"/>
          </a:xfrm>
          <a:prstGeom prst="roundRect">
            <a:avLst>
              <a:gd name="adj" fmla="val 18669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25" name="Text 23"/>
          <p:cNvSpPr/>
          <p:nvPr/>
        </p:nvSpPr>
        <p:spPr>
          <a:xfrm>
            <a:off x="7517487" y="6303883"/>
            <a:ext cx="299561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8</a:t>
            </a:r>
            <a:endParaRPr lang="en-US" sz="2650" dirty="0"/>
          </a:p>
        </p:txBody>
      </p:sp>
      <p:sp>
        <p:nvSpPr>
          <p:cNvPr id="26" name="Text 24"/>
          <p:cNvSpPr/>
          <p:nvPr/>
        </p:nvSpPr>
        <p:spPr>
          <a:xfrm>
            <a:off x="8127563" y="6231255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custom</a:t>
            </a:r>
            <a:endParaRPr lang="en-US" sz="22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7231" y="949762"/>
            <a:ext cx="12988409" cy="6646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200"/>
              </a:lnSpc>
              <a:buNone/>
            </a:pPr>
            <a:r>
              <a:rPr lang="en-US" sz="4150" b="1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Основные проблемы расширения таблиц</a:t>
            </a:r>
            <a:endParaRPr lang="en-US" sz="41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231" y="2018467"/>
            <a:ext cx="4203263" cy="259770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07231" y="4868704"/>
            <a:ext cx="4203263" cy="9969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Невозможность добавления дополнительных таблиц</a:t>
            </a:r>
            <a:endParaRPr lang="en-US" sz="2050" dirty="0"/>
          </a:p>
        </p:txBody>
      </p:sp>
      <p:sp>
        <p:nvSpPr>
          <p:cNvPr id="5" name="Text 2"/>
          <p:cNvSpPr/>
          <p:nvPr/>
        </p:nvSpPr>
        <p:spPr>
          <a:xfrm>
            <a:off x="707231" y="5986820"/>
            <a:ext cx="4203263" cy="12930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Практически невозможность добавления дополнительных таблиц в список захваченных таблиц, если существующие данные должны быть переданы потоком.</a:t>
            </a:r>
            <a:endParaRPr lang="en-US" sz="15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3509" y="2018467"/>
            <a:ext cx="4203263" cy="259770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13509" y="4868704"/>
            <a:ext cx="4203263" cy="9969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Длительный процесс создания моментальных снимков</a:t>
            </a:r>
            <a:endParaRPr lang="en-US" sz="2050" dirty="0"/>
          </a:p>
        </p:txBody>
      </p:sp>
      <p:sp>
        <p:nvSpPr>
          <p:cNvPr id="8" name="Text 4"/>
          <p:cNvSpPr/>
          <p:nvPr/>
        </p:nvSpPr>
        <p:spPr>
          <a:xfrm>
            <a:off x="5213509" y="5986820"/>
            <a:ext cx="4203263" cy="12930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Длительный процесс последовательного создания моментальных снимков, который нельзя прервать или возобновить.</a:t>
            </a:r>
            <a:endParaRPr lang="en-US" sz="15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9786" y="2018467"/>
            <a:ext cx="4203383" cy="2597825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719786" y="4868823"/>
            <a:ext cx="4203383" cy="6646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Блокировка потоковой передачи данных</a:t>
            </a:r>
            <a:endParaRPr lang="en-US" sz="2050" dirty="0"/>
          </a:p>
        </p:txBody>
      </p:sp>
      <p:sp>
        <p:nvSpPr>
          <p:cNvPr id="11" name="Text 6"/>
          <p:cNvSpPr/>
          <p:nvPr/>
        </p:nvSpPr>
        <p:spPr>
          <a:xfrm>
            <a:off x="9719786" y="5654635"/>
            <a:ext cx="4203383" cy="9697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Блокировка потоковой передачи данных об изменениях до завершения моментального снимка.</a:t>
            </a:r>
            <a:endParaRPr lang="en-US" sz="15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656511"/>
            <a:ext cx="11204258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Почему Incremental Snapshots?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309" y="1802487"/>
            <a:ext cx="4154567" cy="256770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8309" y="4640937"/>
            <a:ext cx="4154567" cy="10687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Сокращение времени создания моментального снимка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58309" y="5839539"/>
            <a:ext cx="4154567" cy="1733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Incremental Snapshots позволяют значительно сократить время создания моментального снимка, что особенно важно при работе с большими объемами данных.</a:t>
            </a:r>
            <a:endParaRPr lang="en-US" sz="17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7798" y="1802487"/>
            <a:ext cx="4154686" cy="256770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37798" y="4640937"/>
            <a:ext cx="4154686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Непрерывность работы приложения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237798" y="5483304"/>
            <a:ext cx="4154686" cy="20802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Incremental Snapshots не блокируют потоковую передачу данных об изменениях, что обеспечивает непрерывность работы приложения во время создания моментального снимка.</a:t>
            </a:r>
            <a:endParaRPr lang="en-US" sz="17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7405" y="1802487"/>
            <a:ext cx="4154567" cy="2567702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717405" y="4640937"/>
            <a:ext cx="4154567" cy="10687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Легкое расширение списка захваченных таблиц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717405" y="5839539"/>
            <a:ext cx="4154567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Incremental Snapshots позволяют легко расширить список захваченных таблиц, добавляя новые таблицы в существующий поток данных.</a:t>
            </a:r>
            <a:endParaRPr lang="en-US" sz="17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84133" y="537567"/>
            <a:ext cx="5144333" cy="6430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050"/>
              </a:lnSpc>
              <a:buNone/>
            </a:pPr>
            <a:r>
              <a:rPr lang="en-US" sz="40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Мониторинг</a:t>
            </a:r>
            <a:endParaRPr lang="en-US" sz="40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7058" y="1584201"/>
            <a:ext cx="11303080" cy="5843632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2593777"/>
            <a:ext cx="7627382" cy="9835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7700"/>
              </a:lnSpc>
              <a:buNone/>
            </a:pPr>
            <a:r>
              <a:rPr lang="en-US" sz="61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Вопросы?</a:t>
            </a:r>
            <a:endParaRPr lang="en-US" sz="6150" dirty="0"/>
          </a:p>
        </p:txBody>
      </p:sp>
      <p:sp>
        <p:nvSpPr>
          <p:cNvPr id="4" name="Text 1"/>
          <p:cNvSpPr/>
          <p:nvPr/>
        </p:nvSpPr>
        <p:spPr>
          <a:xfrm>
            <a:off x="758309" y="3902273"/>
            <a:ext cx="7627382" cy="1733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400"/>
              </a:lnSpc>
              <a:buNone/>
            </a:pPr>
            <a:r>
              <a:rPr lang="en-US" sz="21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У вас есть вопросы об использовании Debezium и Kafka для обработки потоковых данных в режиме реального времени? Спрашивайте, и мы постараемся на них ответить.</a:t>
            </a:r>
            <a:endParaRPr lang="en-US" sz="21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2536984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Источники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58309" y="3574613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u="sng" dirty="0">
                <a:solidFill>
                  <a:srgbClr val="C91313"/>
                </a:solidFill>
                <a:latin typeface="DM Sans" pitchFamily="34" charset="0"/>
                <a:ea typeface="DM Sans" pitchFamily="34" charset="-122"/>
                <a:cs typeface="DM Sans" pitchFamily="34" charset="-12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Документация Debezium 3.0</a:t>
            </a:r>
            <a:endParaRPr lang="en-US" sz="1700" dirty="0"/>
          </a:p>
        </p:txBody>
      </p:sp>
      <p:sp>
        <p:nvSpPr>
          <p:cNvPr id="5" name="Text 2"/>
          <p:cNvSpPr/>
          <p:nvPr/>
        </p:nvSpPr>
        <p:spPr>
          <a:xfrm>
            <a:off x="758309" y="4165044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u="sng" dirty="0">
                <a:solidFill>
                  <a:srgbClr val="C91313"/>
                </a:solidFill>
                <a:latin typeface="DM Sans" pitchFamily="34" charset="0"/>
                <a:ea typeface="DM Sans" pitchFamily="34" charset="-122"/>
                <a:cs typeface="DM Sans" pitchFamily="34" charset="-12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Блог Debezium: Инкрементные моментальные снимки</a:t>
            </a:r>
            <a:endParaRPr lang="en-US" sz="1700" dirty="0"/>
          </a:p>
        </p:txBody>
      </p:sp>
      <p:sp>
        <p:nvSpPr>
          <p:cNvPr id="6" name="Text 3"/>
          <p:cNvSpPr/>
          <p:nvPr/>
        </p:nvSpPr>
        <p:spPr>
          <a:xfrm>
            <a:off x="758309" y="4755475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u="sng" dirty="0">
                <a:solidFill>
                  <a:srgbClr val="C91313"/>
                </a:solidFill>
                <a:latin typeface="DM Sans" pitchFamily="34" charset="0"/>
                <a:ea typeface="DM Sans" pitchFamily="34" charset="-122"/>
                <a:cs typeface="DM Sans" pitchFamily="34" charset="-12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Документация Debezium: Моментальные снимки PostgreSQL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758309" y="5345906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u="sng" dirty="0">
                <a:solidFill>
                  <a:srgbClr val="C91313"/>
                </a:solidFill>
                <a:latin typeface="DM Sans" pitchFamily="34" charset="0"/>
                <a:ea typeface="DM Sans" pitchFamily="34" charset="-122"/>
                <a:cs typeface="DM Sans" pitchFamily="34" charset="-12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Документация Debezium: Сигналы для коннекторов</a:t>
            </a:r>
            <a:endParaRPr lang="en-US" sz="17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706166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На связи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309" y="2852142"/>
            <a:ext cx="4154567" cy="256770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8309" y="5690592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u="sng" dirty="0">
                <a:solidFill>
                  <a:srgbClr val="C91313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Telegram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58309" y="6176724"/>
            <a:ext cx="4154567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endParaRPr lang="en-US" sz="17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7798" y="2852142"/>
            <a:ext cx="4154686" cy="256770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37798" y="5690592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u="sng" dirty="0">
                <a:solidFill>
                  <a:srgbClr val="C91313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LinkedIn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237798" y="6176724"/>
            <a:ext cx="4154686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endParaRPr lang="en-US" sz="17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17405" y="2852142"/>
            <a:ext cx="4154567" cy="2567702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717405" y="5690592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u="sng" dirty="0">
                <a:solidFill>
                  <a:srgbClr val="C91313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717405" y="6176724"/>
            <a:ext cx="4154567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endParaRPr lang="en-US" sz="17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707588"/>
            <a:ext cx="642925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Евгений Ефименко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1961793"/>
            <a:ext cx="4368760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Senior Java разработчик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58309" y="2534603"/>
            <a:ext cx="6292572" cy="1733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400"/>
              </a:lnSpc>
              <a:buNone/>
            </a:pPr>
            <a:r>
              <a:rPr lang="en-US" sz="21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За 2 года прошел путь от Junior до Senior, став примером для многих коллег. Моя работа охватывает разные домены: CRM, Gambling, Fintech, Blockchain и smart contracts.</a:t>
            </a:r>
            <a:endParaRPr lang="en-US" sz="2100" dirty="0"/>
          </a:p>
        </p:txBody>
      </p:sp>
      <p:sp>
        <p:nvSpPr>
          <p:cNvPr id="5" name="Text 3"/>
          <p:cNvSpPr/>
          <p:nvPr/>
        </p:nvSpPr>
        <p:spPr>
          <a:xfrm>
            <a:off x="758309" y="4484727"/>
            <a:ext cx="3893939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Опыт и специализация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8309" y="5057537"/>
            <a:ext cx="6292572" cy="4333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400"/>
              </a:lnSpc>
              <a:buNone/>
            </a:pPr>
            <a:r>
              <a:rPr lang="en-US" sz="21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Оптимизация систем</a:t>
            </a:r>
            <a:endParaRPr lang="en-US" sz="2100" dirty="0"/>
          </a:p>
        </p:txBody>
      </p:sp>
      <p:sp>
        <p:nvSpPr>
          <p:cNvPr id="7" name="Text 5"/>
          <p:cNvSpPr/>
          <p:nvPr/>
        </p:nvSpPr>
        <p:spPr>
          <a:xfrm>
            <a:off x="758309" y="5685830"/>
            <a:ext cx="6292572" cy="13001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400"/>
              </a:lnSpc>
              <a:buNone/>
            </a:pPr>
            <a:r>
              <a:rPr lang="en-US" sz="21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Особый интерес вызывают технологии, которые лежат на стыке разных команд, разных направлений. </a:t>
            </a:r>
            <a:endParaRPr lang="en-US" sz="2100" dirty="0"/>
          </a:p>
        </p:txBody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9665" y="1988939"/>
            <a:ext cx="3967520" cy="528923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695926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Содержание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309" y="2841903"/>
            <a:ext cx="3034665" cy="187547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8309" y="4988123"/>
            <a:ext cx="3034665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Что такое Kafka Connect?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58309" y="5830491"/>
            <a:ext cx="3034665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endParaRPr lang="en-US" sz="17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7896" y="2841903"/>
            <a:ext cx="3034784" cy="187559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117896" y="4988243"/>
            <a:ext cx="3034784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Репликация и Debezium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4117896" y="5830610"/>
            <a:ext cx="3034784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endParaRPr lang="en-US" sz="17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7601" y="2841903"/>
            <a:ext cx="3034784" cy="1875592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477601" y="4988243"/>
            <a:ext cx="3034784" cy="10687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Настройка и поднятие Debezium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7477601" y="6186845"/>
            <a:ext cx="3034784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endParaRPr lang="en-US" sz="170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37307" y="2841903"/>
            <a:ext cx="3034784" cy="1875592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0837307" y="4988243"/>
            <a:ext cx="3034784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Мониторинг Debezium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10837307" y="5830610"/>
            <a:ext cx="3034784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endParaRPr lang="en-US" sz="17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180624"/>
            <a:ext cx="894385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Event-Driven Architecture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309" y="2326600"/>
            <a:ext cx="3034665" cy="187547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8309" y="4472821"/>
            <a:ext cx="3034665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Асинхронное взаимодействие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58309" y="5315188"/>
            <a:ext cx="3034665" cy="1733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Компоненты системы работают независимо, что позволяет масштабировать их без взаимных зависимостей.</a:t>
            </a:r>
            <a:endParaRPr lang="en-US" sz="17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7896" y="2326600"/>
            <a:ext cx="3034784" cy="187559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117896" y="4472940"/>
            <a:ext cx="3034784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Слабая связность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4117896" y="5315307"/>
            <a:ext cx="3034784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Компоненты системы не зависят друг от друга, что улучшает модульность и снижает связанность кода.</a:t>
            </a:r>
            <a:endParaRPr lang="en-US" sz="17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7601" y="2326600"/>
            <a:ext cx="3034784" cy="1875592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477601" y="4472940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Устойчивость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7477601" y="4959072"/>
            <a:ext cx="3034784" cy="1733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Система продолжает работать даже при временных сбоях, так как события могут быть обработаны позже.</a:t>
            </a:r>
            <a:endParaRPr lang="en-US" sz="170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37307" y="2326600"/>
            <a:ext cx="3034784" cy="1875592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0837307" y="4472940"/>
            <a:ext cx="3034784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Масштабируемость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10837307" y="5315307"/>
            <a:ext cx="3034784" cy="1733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Система легко справляется с ростом нагрузки, добавляя новые обработчики или распределяя их по серверам.</a:t>
            </a:r>
            <a:endParaRPr lang="en-US" sz="17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007388"/>
            <a:ext cx="12167592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Основные концепции Apache Kafka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309" y="2153364"/>
            <a:ext cx="3034665" cy="187547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8309" y="4299585"/>
            <a:ext cx="3034665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Publish and Subscribe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58309" y="5141952"/>
            <a:ext cx="3034665" cy="20802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Kafka позволяет публиковать сообщения в темы, а потребители подписываются на эти темы, чтобы получать данные.</a:t>
            </a:r>
            <a:endParaRPr lang="en-US" sz="17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7896" y="2153364"/>
            <a:ext cx="3034784" cy="187559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117896" y="4299704"/>
            <a:ext cx="3034784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Persistent Storage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4117896" y="5142071"/>
            <a:ext cx="3034784" cy="1733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Kafka хранит данные в распределенном виде, выступая в роли устойчивой очереди сообщений.</a:t>
            </a:r>
            <a:endParaRPr lang="en-US" sz="17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7601" y="2153364"/>
            <a:ext cx="3034784" cy="1875592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477601" y="4299704"/>
            <a:ext cx="3034784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Real-Time Processing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7477601" y="5142071"/>
            <a:ext cx="3034784" cy="1733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Kafka обрабатывает потоки данных в реальном времени, позволяя приложениям реагировать на события.</a:t>
            </a:r>
            <a:endParaRPr lang="en-US" sz="170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37307" y="2153364"/>
            <a:ext cx="3034784" cy="1875592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0837307" y="4299704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Integration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10837307" y="4785836"/>
            <a:ext cx="3034784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Kafka интегрирует различные системы, позволяя передавать данные между ними.</a:t>
            </a:r>
            <a:endParaRPr lang="en-US" sz="17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76632" y="531614"/>
            <a:ext cx="8013978" cy="6359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000"/>
              </a:lnSpc>
              <a:buNone/>
            </a:pPr>
            <a:r>
              <a:rPr lang="en-US" sz="40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Что такое Kafka Connect?</a:t>
            </a:r>
            <a:endParaRPr lang="en-US" sz="4000" dirty="0"/>
          </a:p>
        </p:txBody>
      </p:sp>
      <p:sp>
        <p:nvSpPr>
          <p:cNvPr id="3" name="Text 1"/>
          <p:cNvSpPr/>
          <p:nvPr/>
        </p:nvSpPr>
        <p:spPr>
          <a:xfrm>
            <a:off x="676632" y="1554123"/>
            <a:ext cx="13277136" cy="7734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9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Kafka Connect — это инструмент или фреймворк для масштабирования и надежного стриминга данных между Apache Kafka и другими системами.</a:t>
            </a:r>
            <a:endParaRPr lang="en-US" sz="19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632" y="2544961"/>
            <a:ext cx="6899791" cy="2442448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0255" y="5204817"/>
            <a:ext cx="7153513" cy="249650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667226"/>
            <a:ext cx="7083743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Debezium Connector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309" y="1813203"/>
            <a:ext cx="6394371" cy="395192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8309" y="6035873"/>
            <a:ext cx="4820841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Широкий спектр источников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58309" y="6522006"/>
            <a:ext cx="6394371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Debezium предоставляет коннекторы для различных баз данных, включая MySQL, PostgreSQL, MongoDB и другие популярные СУБД.</a:t>
            </a:r>
            <a:endParaRPr lang="en-US" sz="17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7601" y="1813203"/>
            <a:ext cx="6394490" cy="395204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477601" y="6035992"/>
            <a:ext cx="3550206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Простота внедрения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7477601" y="6522125"/>
            <a:ext cx="6394490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Коннекторы Debezium просты в настройке и позволяют быстро интегрировать изменения данных в ваши приложения.</a:t>
            </a:r>
            <a:endParaRPr lang="en-US" sz="17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181338"/>
            <a:ext cx="8163997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Репликации и Debezium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309" y="2327315"/>
            <a:ext cx="4154567" cy="256770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8309" y="5165765"/>
            <a:ext cx="4154567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Журналирование операций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58309" y="6008132"/>
            <a:ext cx="4154567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Обеспечивает надежность и безопасность данных.</a:t>
            </a:r>
            <a:endParaRPr lang="en-US" sz="17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7798" y="2327315"/>
            <a:ext cx="4154686" cy="256770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37798" y="5165765"/>
            <a:ext cx="4154686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CDC (Change Data Capture)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237798" y="6008132"/>
            <a:ext cx="4154686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Отслеживает изменения данных в источнике и передает их в другое место.</a:t>
            </a:r>
            <a:endParaRPr lang="en-US" sz="17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7405" y="2327315"/>
            <a:ext cx="4154567" cy="2567702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717405" y="5165765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Репликации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717405" y="5651897"/>
            <a:ext cx="4154567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Синхронизирует данные, обеспечивая согласованность между системами.</a:t>
            </a:r>
            <a:endParaRPr lang="en-US" sz="17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532096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Трансформации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309" y="2678073"/>
            <a:ext cx="3034665" cy="187547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8309" y="4824293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ExtractField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58309" y="5310426"/>
            <a:ext cx="3034665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Извлекает определенное поле из структуры данных, включая только его в результат.</a:t>
            </a:r>
            <a:endParaRPr lang="en-US" sz="17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7896" y="2678073"/>
            <a:ext cx="3034784" cy="187559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117896" y="4824413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Filter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4117896" y="5310545"/>
            <a:ext cx="3034784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Удаляет сообщения из дальнейшей обработки на основе предикативных условий.</a:t>
            </a:r>
            <a:endParaRPr lang="en-US" sz="17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7601" y="2678073"/>
            <a:ext cx="3034784" cy="1875592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477601" y="4824413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Flatten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7477601" y="5310545"/>
            <a:ext cx="3034784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Преобразует вложенную структуру данных в плоский формат.</a:t>
            </a:r>
            <a:endParaRPr lang="en-US" sz="170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37307" y="2678073"/>
            <a:ext cx="3034784" cy="1875592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0837307" y="4824413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InsertField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10837307" y="5310545"/>
            <a:ext cx="3034784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Добавляет новые поля в данные, используя статические значения или метаданные.</a:t>
            </a:r>
            <a:endParaRPr lang="en-US" sz="17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628</Words>
  <Application>Microsoft Macintosh PowerPoint</Application>
  <PresentationFormat>Custom</PresentationFormat>
  <Paragraphs>113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Dela Gothic One</vt:lpstr>
      <vt:lpstr>Calibri</vt:lpstr>
      <vt:lpstr>DM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Yauheni Yefimenka</cp:lastModifiedBy>
  <cp:revision>2</cp:revision>
  <dcterms:created xsi:type="dcterms:W3CDTF">2024-10-22T20:31:03Z</dcterms:created>
  <dcterms:modified xsi:type="dcterms:W3CDTF">2024-10-22T20:33:42Z</dcterms:modified>
</cp:coreProperties>
</file>